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C4869-068B-4514-BAA1-52EBBFF8E1DD}" v="37" dt="2024-10-25T22:17:30.9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9" autoAdjust="0"/>
    <p:restoredTop sz="85174"/>
  </p:normalViewPr>
  <p:slideViewPr>
    <p:cSldViewPr snapToGrid="0" snapToObjects="1">
      <p:cViewPr varScale="1">
        <p:scale>
          <a:sx n="103" d="100"/>
          <a:sy n="103" d="100"/>
        </p:scale>
        <p:origin x="1066"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1%20-%20Intro/data_wrangling_spacex.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2%20-%20EDA/labs/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2%20-%20EDA/lab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3%20-%20Interactive%20Visual%20Analytics/labs/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4%20-%20Predictive%20Analysis/labs/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tmp"/></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xLos/IBM-Practice-Labs/blob/main/Capstone%20Project%202/module%201%20-%20Intro/web_scraping.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&lt;Carlos Bautista&gt;</a:t>
            </a:r>
          </a:p>
          <a:p>
            <a:r>
              <a:rPr lang="en-US" dirty="0">
                <a:solidFill>
                  <a:schemeClr val="bg2"/>
                </a:solidFill>
                <a:latin typeface="Abadi" panose="020B0604020104020204" pitchFamily="34" charset="0"/>
                <a:ea typeface="SF Pro" pitchFamily="2" charset="0"/>
                <a:cs typeface="SF Pro" pitchFamily="2" charset="0"/>
              </a:rPr>
              <a:t>&lt;10/21/24&gt;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hlinkClick r:id="rId3"/>
              </a:rPr>
              <a:t>IBM-Practice-Labs/Capstone Project 2/module 1 - Intro/data_wrangling_spacex.py at main · CxLos/IBM-Practice-Labs</a:t>
            </a:r>
            <a:endParaRPr lang="en-US" sz="1600" dirty="0"/>
          </a:p>
          <a:p>
            <a:endParaRPr lang="en-US" sz="1600" dirty="0"/>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hlinkClick r:id="rId3"/>
              </a:rPr>
              <a:t>IBM-Practice-Labs/Capstone Project 2/module 2 - EDA/labs/jupyter-labs-eda-dataviz-v2.ipynb at main · CxLos/IBM-Practice-Labs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During the EDA stage of this project, we made some charts using Folium to discover any correlations between the launch site and success rates.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hlinkClick r:id="rId3"/>
              </a:rPr>
              <a:t>IBM-Practice-Labs/Capstone Project 2/module 2 - EDA/labs/</a:t>
            </a:r>
            <a:r>
              <a:rPr lang="en-US" dirty="0" err="1">
                <a:hlinkClick r:id="rId3"/>
              </a:rPr>
              <a:t>jupyter</a:t>
            </a:r>
            <a:r>
              <a:rPr lang="en-US" dirty="0">
                <a:hlinkClick r:id="rId3"/>
              </a:rPr>
              <a:t>-labs-</a:t>
            </a:r>
            <a:r>
              <a:rPr lang="en-US" dirty="0" err="1">
                <a:hlinkClick r:id="rId3"/>
              </a:rPr>
              <a:t>eda</a:t>
            </a:r>
            <a:r>
              <a:rPr lang="en-US" dirty="0">
                <a:hlinkClick r:id="rId3"/>
              </a:rPr>
              <a:t>-</a:t>
            </a:r>
            <a:r>
              <a:rPr lang="en-US" dirty="0" err="1">
                <a:hlinkClick r:id="rId3"/>
              </a:rPr>
              <a:t>sql-coursera_sqllite.ipynb</a:t>
            </a:r>
            <a:r>
              <a:rPr lang="en-US" dirty="0">
                <a:hlinkClick r:id="rId3"/>
              </a:rPr>
              <a:t> at main · CxLos/IBM-Practice-Labs</a:t>
            </a:r>
            <a:endParaRPr lang="en-US" dirty="0"/>
          </a:p>
          <a:p>
            <a:r>
              <a:rPr lang="en-US" dirty="0"/>
              <a:t>During this stage of the project, we used SQL queries to display the launch sites, payload mass, find boosters with specific landing outcomes, and to find the number of successful mission outcomes.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hlinkClick r:id="rId3"/>
              </a:rPr>
              <a:t>IBM-Practice-Labs/Capstone Project 2/module 3 - Interactive Visual Analytics/labs/lab-jupyter-launch-site-location-v2.ipynb at main · CxLos/IBM-Practice-Labs</a:t>
            </a:r>
            <a:endParaRPr lang="en-US" dirty="0"/>
          </a:p>
          <a:p>
            <a:r>
              <a:rPr lang="en-US" dirty="0"/>
              <a:t>In this dashboard we created a successful landing pie chart by location as well as a scatter plot for payload.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hlinkClick r:id="rId3"/>
              </a:rPr>
              <a:t>IBM-Practice-Labs/Capstone Project 2/module 4 - Predictive Analysis/labs/SpaceX-Machine-Learning-Prediction-Part-5-v1.ipynb at main · CxLos/IBM-Practice-Labs</a:t>
            </a:r>
            <a:endParaRPr lang="en-US" sz="1600" dirty="0"/>
          </a:p>
          <a:p>
            <a:pPr>
              <a:lnSpc>
                <a:spcPct val="100000"/>
              </a:lnSpc>
              <a:spcBef>
                <a:spcPts val="1400"/>
              </a:spcBef>
            </a:pPr>
            <a:r>
              <a:rPr lang="en-US" sz="1600" dirty="0"/>
              <a:t>In the Predictive Analysis stage, We utilized Logistic Regression, Decision Tree, SVM and KNN machine learning models and determined the best parameters for each model as well as the best score in order to find out which method worked best.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425860" cy="443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Decision Tree was the best model for the dataset since it yielded the highest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descr="A screenshot of a map&#10;&#10;Description automatically generated">
            <a:extLst>
              <a:ext uri="{FF2B5EF4-FFF2-40B4-BE49-F238E27FC236}">
                <a16:creationId xmlns:a16="http://schemas.microsoft.com/office/drawing/2014/main" id="{388CD261-DB5B-8C3D-9875-54DBD5FAE803}"/>
              </a:ext>
            </a:extLst>
          </p:cNvPr>
          <p:cNvPicPr>
            <a:picLocks noChangeAspect="1"/>
          </p:cNvPicPr>
          <p:nvPr/>
        </p:nvPicPr>
        <p:blipFill>
          <a:blip r:embed="rId4"/>
          <a:stretch>
            <a:fillRect/>
          </a:stretch>
        </p:blipFill>
        <p:spPr>
          <a:xfrm>
            <a:off x="7416544" y="1493660"/>
            <a:ext cx="3796034" cy="475102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66202" y="2496013"/>
            <a:ext cx="5171553" cy="1250795"/>
          </a:xfrm>
          <a:prstGeom prst="rect">
            <a:avLst/>
          </a:prstGeom>
        </p:spPr>
        <p:txBody>
          <a:bodyPr>
            <a:normAutofit/>
          </a:bodyPr>
          <a:lstStyle/>
          <a:p>
            <a:pPr lvl="2">
              <a:lnSpc>
                <a:spcPct val="100000"/>
              </a:lnSpc>
              <a:spcBef>
                <a:spcPts val="1400"/>
              </a:spcBef>
            </a:pPr>
            <a:r>
              <a:rPr lang="en-US" sz="14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8C3FDA05-2E8E-CB4A-3415-B871DE9DE0A9}"/>
              </a:ext>
            </a:extLst>
          </p:cNvPr>
          <p:cNvPicPr>
            <a:picLocks noChangeAspect="1"/>
          </p:cNvPicPr>
          <p:nvPr/>
        </p:nvPicPr>
        <p:blipFill>
          <a:blip r:embed="rId3"/>
          <a:stretch>
            <a:fillRect/>
          </a:stretch>
        </p:blipFill>
        <p:spPr>
          <a:xfrm>
            <a:off x="2254999" y="1590453"/>
            <a:ext cx="7682002" cy="47587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91542" y="2946986"/>
            <a:ext cx="1608916" cy="125330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yellow and blue dots&#10;&#10;Description automatically generated">
            <a:extLst>
              <a:ext uri="{FF2B5EF4-FFF2-40B4-BE49-F238E27FC236}">
                <a16:creationId xmlns:a16="http://schemas.microsoft.com/office/drawing/2014/main" id="{59FA55A0-EB15-9A97-5424-6DBE48497A1F}"/>
              </a:ext>
            </a:extLst>
          </p:cNvPr>
          <p:cNvPicPr>
            <a:picLocks noChangeAspect="1"/>
          </p:cNvPicPr>
          <p:nvPr/>
        </p:nvPicPr>
        <p:blipFill>
          <a:blip r:embed="rId3"/>
          <a:stretch>
            <a:fillRect/>
          </a:stretch>
        </p:blipFill>
        <p:spPr>
          <a:xfrm>
            <a:off x="1451604" y="1796106"/>
            <a:ext cx="9152413" cy="42294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62147" y="3130328"/>
            <a:ext cx="1542009" cy="142680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with different colored dots&#10;&#10;Description automatically generated">
            <a:extLst>
              <a:ext uri="{FF2B5EF4-FFF2-40B4-BE49-F238E27FC236}">
                <a16:creationId xmlns:a16="http://schemas.microsoft.com/office/drawing/2014/main" id="{56096AF1-27D9-C6CB-897B-298CFDC8E033}"/>
              </a:ext>
            </a:extLst>
          </p:cNvPr>
          <p:cNvPicPr>
            <a:picLocks noChangeAspect="1"/>
          </p:cNvPicPr>
          <p:nvPr/>
        </p:nvPicPr>
        <p:blipFill>
          <a:blip r:embed="rId3"/>
          <a:stretch>
            <a:fillRect/>
          </a:stretch>
        </p:blipFill>
        <p:spPr>
          <a:xfrm>
            <a:off x="1550276" y="1887554"/>
            <a:ext cx="9091448" cy="41380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5240" y="2946985"/>
            <a:ext cx="2092135" cy="154323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yellow dots&#10;&#10;Description automatically generated">
            <a:extLst>
              <a:ext uri="{FF2B5EF4-FFF2-40B4-BE49-F238E27FC236}">
                <a16:creationId xmlns:a16="http://schemas.microsoft.com/office/drawing/2014/main" id="{0F05AB1F-5878-039C-E6A0-2DA3F690A8C1}"/>
              </a:ext>
            </a:extLst>
          </p:cNvPr>
          <p:cNvPicPr>
            <a:picLocks noChangeAspect="1"/>
          </p:cNvPicPr>
          <p:nvPr/>
        </p:nvPicPr>
        <p:blipFill>
          <a:blip r:embed="rId3"/>
          <a:stretch>
            <a:fillRect/>
          </a:stretch>
        </p:blipFill>
        <p:spPr>
          <a:xfrm>
            <a:off x="2575652" y="1818968"/>
            <a:ext cx="6904318" cy="42066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4246" y="3061010"/>
            <a:ext cx="1742730" cy="11838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a number of different colored dots&#10;&#10;Description automatically generated with medium confidence">
            <a:extLst>
              <a:ext uri="{FF2B5EF4-FFF2-40B4-BE49-F238E27FC236}">
                <a16:creationId xmlns:a16="http://schemas.microsoft.com/office/drawing/2014/main" id="{68A9A584-536C-4096-777C-16EBC3ABC627}"/>
              </a:ext>
            </a:extLst>
          </p:cNvPr>
          <p:cNvPicPr>
            <a:picLocks noChangeAspect="1"/>
          </p:cNvPicPr>
          <p:nvPr/>
        </p:nvPicPr>
        <p:blipFill>
          <a:blip r:embed="rId3"/>
          <a:stretch>
            <a:fillRect/>
          </a:stretch>
        </p:blipFill>
        <p:spPr>
          <a:xfrm>
            <a:off x="1524000" y="1895175"/>
            <a:ext cx="9007621" cy="41303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75104" y="3073367"/>
            <a:ext cx="1489969" cy="114179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year&#10;&#10;Description automatically generated">
            <a:extLst>
              <a:ext uri="{FF2B5EF4-FFF2-40B4-BE49-F238E27FC236}">
                <a16:creationId xmlns:a16="http://schemas.microsoft.com/office/drawing/2014/main" id="{C18FD8FB-A3E4-B22D-0ADC-036707E09DBC}"/>
              </a:ext>
            </a:extLst>
          </p:cNvPr>
          <p:cNvPicPr>
            <a:picLocks noChangeAspect="1"/>
          </p:cNvPicPr>
          <p:nvPr/>
        </p:nvPicPr>
        <p:blipFill>
          <a:blip r:embed="rId3"/>
          <a:stretch>
            <a:fillRect/>
          </a:stretch>
        </p:blipFill>
        <p:spPr>
          <a:xfrm>
            <a:off x="2947361" y="1783364"/>
            <a:ext cx="6401355" cy="41685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an overview of all launch sites in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database.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A screenshot of a computer program&#10;&#10;Description automatically generated">
            <a:extLst>
              <a:ext uri="{FF2B5EF4-FFF2-40B4-BE49-F238E27FC236}">
                <a16:creationId xmlns:a16="http://schemas.microsoft.com/office/drawing/2014/main" id="{26E90111-B90D-0B20-5CD5-33A787960C90}"/>
              </a:ext>
            </a:extLst>
          </p:cNvPr>
          <p:cNvPicPr>
            <a:picLocks noChangeAspect="1"/>
          </p:cNvPicPr>
          <p:nvPr/>
        </p:nvPicPr>
        <p:blipFill>
          <a:blip r:embed="rId3"/>
          <a:stretch>
            <a:fillRect/>
          </a:stretch>
        </p:blipFill>
        <p:spPr>
          <a:xfrm>
            <a:off x="7021990" y="2049698"/>
            <a:ext cx="4247743" cy="16079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573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5 Locations where Launch Site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 name="Picture 9" descr="A screenshot of a computer program&#10;&#10;Description automatically generated">
            <a:extLst>
              <a:ext uri="{FF2B5EF4-FFF2-40B4-BE49-F238E27FC236}">
                <a16:creationId xmlns:a16="http://schemas.microsoft.com/office/drawing/2014/main" id="{49F09C3E-4293-AB39-10C2-121216354847}"/>
              </a:ext>
            </a:extLst>
          </p:cNvPr>
          <p:cNvPicPr>
            <a:picLocks noChangeAspect="1"/>
          </p:cNvPicPr>
          <p:nvPr/>
        </p:nvPicPr>
        <p:blipFill>
          <a:blip r:embed="rId3"/>
          <a:stretch>
            <a:fillRect/>
          </a:stretch>
        </p:blipFill>
        <p:spPr>
          <a:xfrm>
            <a:off x="3535143" y="3099198"/>
            <a:ext cx="4985336" cy="26514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104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computer screen shot of a blue screen&#10;&#10;Description automatically generated">
            <a:extLst>
              <a:ext uri="{FF2B5EF4-FFF2-40B4-BE49-F238E27FC236}">
                <a16:creationId xmlns:a16="http://schemas.microsoft.com/office/drawing/2014/main" id="{A55293C7-7BD7-1351-89F4-CB821A8341B5}"/>
              </a:ext>
            </a:extLst>
          </p:cNvPr>
          <p:cNvPicPr>
            <a:picLocks noChangeAspect="1"/>
          </p:cNvPicPr>
          <p:nvPr/>
        </p:nvPicPr>
        <p:blipFill>
          <a:blip r:embed="rId3"/>
          <a:stretch>
            <a:fillRect/>
          </a:stretch>
        </p:blipFill>
        <p:spPr>
          <a:xfrm>
            <a:off x="2345645" y="3509707"/>
            <a:ext cx="7258008" cy="21050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 program&#10;&#10;Description automatically generated">
            <a:extLst>
              <a:ext uri="{FF2B5EF4-FFF2-40B4-BE49-F238E27FC236}">
                <a16:creationId xmlns:a16="http://schemas.microsoft.com/office/drawing/2014/main" id="{1B884482-D459-2EB3-F287-06C5E9A07023}"/>
              </a:ext>
            </a:extLst>
          </p:cNvPr>
          <p:cNvPicPr>
            <a:picLocks noChangeAspect="1"/>
          </p:cNvPicPr>
          <p:nvPr/>
        </p:nvPicPr>
        <p:blipFill>
          <a:blip r:embed="rId3"/>
          <a:stretch>
            <a:fillRect/>
          </a:stretch>
        </p:blipFill>
        <p:spPr>
          <a:xfrm>
            <a:off x="3070623" y="3429000"/>
            <a:ext cx="6050753" cy="23654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was on December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omputer screen shot of a blue screen&#10;&#10;Description automatically generated">
            <a:extLst>
              <a:ext uri="{FF2B5EF4-FFF2-40B4-BE49-F238E27FC236}">
                <a16:creationId xmlns:a16="http://schemas.microsoft.com/office/drawing/2014/main" id="{3ABA64BD-91CB-97A9-78E5-83789762AF71}"/>
              </a:ext>
            </a:extLst>
          </p:cNvPr>
          <p:cNvPicPr>
            <a:picLocks noChangeAspect="1"/>
          </p:cNvPicPr>
          <p:nvPr/>
        </p:nvPicPr>
        <p:blipFill>
          <a:blip r:embed="rId3"/>
          <a:stretch>
            <a:fillRect/>
          </a:stretch>
        </p:blipFill>
        <p:spPr>
          <a:xfrm>
            <a:off x="2495771" y="3458396"/>
            <a:ext cx="7200457" cy="23169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32741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that have successfully laded on drone ship with a payload mass between 4,000 and 6,000 were: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program&#10;&#10;Description automatically generated">
            <a:extLst>
              <a:ext uri="{FF2B5EF4-FFF2-40B4-BE49-F238E27FC236}">
                <a16:creationId xmlns:a16="http://schemas.microsoft.com/office/drawing/2014/main" id="{D774B03E-64FC-7799-A540-A595EB234C0E}"/>
              </a:ext>
            </a:extLst>
          </p:cNvPr>
          <p:cNvPicPr>
            <a:picLocks noChangeAspect="1"/>
          </p:cNvPicPr>
          <p:nvPr/>
        </p:nvPicPr>
        <p:blipFill>
          <a:blip r:embed="rId3"/>
          <a:stretch>
            <a:fillRect/>
          </a:stretch>
        </p:blipFill>
        <p:spPr>
          <a:xfrm>
            <a:off x="4461687" y="3568390"/>
            <a:ext cx="6549446" cy="28588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55704"/>
            <a:ext cx="10326708" cy="426986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solidFill>
              </a:rPr>
              <a:t>The goal of this project is to predict the successful landing of the Falcon 9 rocket’s first stage, a key factor in determining the cost-efficiency of a SpaceX launch. SpaceX advertises a launch cost of $62 million, significantly lower than competitors who charge upwards of $165 million. This price advantage largely stems from SpaceX's ability to reuse the first stage of the Falcon 9 rocket. By accurately predicting whether the first stage will land successfully, we can assess the associated launch costs.</a:t>
            </a:r>
          </a:p>
          <a:p>
            <a:r>
              <a:rPr lang="en-US" sz="2400" dirty="0">
                <a:solidFill>
                  <a:schemeClr val="tx1"/>
                </a:solidFill>
              </a:rPr>
              <a:t>This information is particularly valuable for potential competitors bidding against SpaceX for rocket launches, as it helps to quantify the cost benefits of reusable rockets. In this project, data is collected via an API, formatted, and analyzed to train a model that predicts landing success based on historical launch data. The project provides insights into the feasibility of reusability and its implications for the broader space industry.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Successful and Failure mission outcomes was 98</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computer screen shot of a program&#10;&#10;Description automatically generated">
            <a:extLst>
              <a:ext uri="{FF2B5EF4-FFF2-40B4-BE49-F238E27FC236}">
                <a16:creationId xmlns:a16="http://schemas.microsoft.com/office/drawing/2014/main" id="{0E399551-170C-3ABD-B8B4-624A0FFF8A67}"/>
              </a:ext>
            </a:extLst>
          </p:cNvPr>
          <p:cNvPicPr>
            <a:picLocks noChangeAspect="1"/>
          </p:cNvPicPr>
          <p:nvPr/>
        </p:nvPicPr>
        <p:blipFill>
          <a:blip r:embed="rId3"/>
          <a:stretch>
            <a:fillRect/>
          </a:stretch>
        </p:blipFill>
        <p:spPr>
          <a:xfrm>
            <a:off x="3336579" y="3861137"/>
            <a:ext cx="5518842" cy="216443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863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that carried the max payload mass was F9 B5 B1048.4</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 program&#10;&#10;Description automatically generated">
            <a:extLst>
              <a:ext uri="{FF2B5EF4-FFF2-40B4-BE49-F238E27FC236}">
                <a16:creationId xmlns:a16="http://schemas.microsoft.com/office/drawing/2014/main" id="{8ECC8772-E419-DEFB-6B2E-3C7D3B9B7D2E}"/>
              </a:ext>
            </a:extLst>
          </p:cNvPr>
          <p:cNvPicPr>
            <a:picLocks noChangeAspect="1"/>
          </p:cNvPicPr>
          <p:nvPr/>
        </p:nvPicPr>
        <p:blipFill>
          <a:blip r:embed="rId3"/>
          <a:stretch>
            <a:fillRect/>
          </a:stretch>
        </p:blipFill>
        <p:spPr>
          <a:xfrm>
            <a:off x="2730082" y="3111978"/>
            <a:ext cx="6595457" cy="21253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id="{0919E003-C618-E566-25EF-EF1BF25B9FE8}"/>
              </a:ext>
            </a:extLst>
          </p:cNvPr>
          <p:cNvPicPr>
            <a:picLocks noChangeAspect="1"/>
          </p:cNvPicPr>
          <p:nvPr/>
        </p:nvPicPr>
        <p:blipFill>
          <a:blip r:embed="rId3"/>
          <a:stretch>
            <a:fillRect/>
          </a:stretch>
        </p:blipFill>
        <p:spPr>
          <a:xfrm>
            <a:off x="2700462" y="3168763"/>
            <a:ext cx="6226080" cy="225571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of landing outcomes between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 program&#10;&#10;Description automatically generated">
            <a:extLst>
              <a:ext uri="{FF2B5EF4-FFF2-40B4-BE49-F238E27FC236}">
                <a16:creationId xmlns:a16="http://schemas.microsoft.com/office/drawing/2014/main" id="{842EF6C3-C60F-51BF-4328-38F7050DB965}"/>
              </a:ext>
            </a:extLst>
          </p:cNvPr>
          <p:cNvPicPr>
            <a:picLocks noChangeAspect="1"/>
          </p:cNvPicPr>
          <p:nvPr/>
        </p:nvPicPr>
        <p:blipFill>
          <a:blip r:embed="rId3"/>
          <a:stretch>
            <a:fillRect/>
          </a:stretch>
        </p:blipFill>
        <p:spPr>
          <a:xfrm>
            <a:off x="2659315" y="2964749"/>
            <a:ext cx="5966977" cy="32616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1" cy="11257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folium map, you can see the launch site locations shown as marker clusters.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Picture 7" descr="A map of the united states&#10;&#10;Description automatically generated">
            <a:extLst>
              <a:ext uri="{FF2B5EF4-FFF2-40B4-BE49-F238E27FC236}">
                <a16:creationId xmlns:a16="http://schemas.microsoft.com/office/drawing/2014/main" id="{A0164C7E-C2C8-D37E-9CC5-3853DEB11C90}"/>
              </a:ext>
            </a:extLst>
          </p:cNvPr>
          <p:cNvPicPr>
            <a:picLocks noChangeAspect="1"/>
          </p:cNvPicPr>
          <p:nvPr/>
        </p:nvPicPr>
        <p:blipFill>
          <a:blip r:embed="rId3"/>
          <a:stretch>
            <a:fillRect/>
          </a:stretch>
        </p:blipFill>
        <p:spPr>
          <a:xfrm>
            <a:off x="3853701" y="2951357"/>
            <a:ext cx="4484597" cy="27099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54746"/>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Folium map showing successful landing outcomes as green and failed in red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7" name="Picture 6" descr="A screenshot of a map&#10;&#10;Description automatically generated">
            <a:extLst>
              <a:ext uri="{FF2B5EF4-FFF2-40B4-BE49-F238E27FC236}">
                <a16:creationId xmlns:a16="http://schemas.microsoft.com/office/drawing/2014/main" id="{090D2766-9334-B535-8772-C98022C781FF}"/>
              </a:ext>
            </a:extLst>
          </p:cNvPr>
          <p:cNvPicPr>
            <a:picLocks noChangeAspect="1"/>
          </p:cNvPicPr>
          <p:nvPr/>
        </p:nvPicPr>
        <p:blipFill>
          <a:blip r:embed="rId3"/>
          <a:stretch>
            <a:fillRect/>
          </a:stretch>
        </p:blipFill>
        <p:spPr>
          <a:xfrm>
            <a:off x="2798672" y="2841488"/>
            <a:ext cx="5688264" cy="347786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592507" cy="10376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Folium map showing selected launch site to its proximities such as railway, highway, coastline, with calculated distance.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A screenshot of a map&#10;&#10;Description automatically generated">
            <a:extLst>
              <a:ext uri="{FF2B5EF4-FFF2-40B4-BE49-F238E27FC236}">
                <a16:creationId xmlns:a16="http://schemas.microsoft.com/office/drawing/2014/main" id="{F5C496E1-14FE-0544-4388-04C755940EAF}"/>
              </a:ext>
            </a:extLst>
          </p:cNvPr>
          <p:cNvPicPr>
            <a:picLocks noChangeAspect="1"/>
          </p:cNvPicPr>
          <p:nvPr/>
        </p:nvPicPr>
        <p:blipFill>
          <a:blip r:embed="rId3"/>
          <a:stretch>
            <a:fillRect/>
          </a:stretch>
        </p:blipFill>
        <p:spPr>
          <a:xfrm>
            <a:off x="2686041" y="2802672"/>
            <a:ext cx="6819917" cy="33531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33133" y="2654261"/>
            <a:ext cx="1579180" cy="15494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Outcomes by Site</a:t>
            </a:r>
          </a:p>
        </p:txBody>
      </p:sp>
      <p:pic>
        <p:nvPicPr>
          <p:cNvPr id="4" name="Picture 3" descr="A pie chart with numbers and a circle&#10;&#10;Description automatically generated">
            <a:extLst>
              <a:ext uri="{FF2B5EF4-FFF2-40B4-BE49-F238E27FC236}">
                <a16:creationId xmlns:a16="http://schemas.microsoft.com/office/drawing/2014/main" id="{5C93C1B0-AC23-4FB6-4C76-1C01A886FD02}"/>
              </a:ext>
            </a:extLst>
          </p:cNvPr>
          <p:cNvPicPr>
            <a:picLocks noChangeAspect="1"/>
          </p:cNvPicPr>
          <p:nvPr/>
        </p:nvPicPr>
        <p:blipFill>
          <a:blip r:embed="rId3"/>
          <a:stretch>
            <a:fillRect/>
          </a:stretch>
        </p:blipFill>
        <p:spPr>
          <a:xfrm>
            <a:off x="2963508" y="1893831"/>
            <a:ext cx="6264984" cy="423966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9237"/>
            <a:ext cx="10434664" cy="4486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solidFill>
              </a:rPr>
              <a:t>The goal of this project is to predict the successful landing of the Falcon 9 rocket’s first stage, a key factor in determining the cost-efficiency of a SpaceX launch. SpaceX advertises a launch cost of $62 million, significantly lower than competitors who charge upwards of $165 million. This price advantage largely stems from SpaceX's ability to reuse the first stage of the Falcon 9 rocket. By accurately predicting whether the first stage will land successfully, we can assess the associated launch costs.</a:t>
            </a:r>
          </a:p>
          <a:p>
            <a:r>
              <a:rPr lang="en-US" sz="2000" dirty="0">
                <a:solidFill>
                  <a:schemeClr val="tx1"/>
                </a:solidFill>
              </a:rPr>
              <a:t>This project focuses on predicting the likelihood of a successful landing for the Falcon 9 first stage. By analyzing historical data on previous launches, we aim to build a model that forecasts whether the first stage will land safely. Accurate predictions will not only help SpaceX further optimize its operations but also provide valuable insights for competitors interested in bidding for rocket launch contracts. With access to launch data via an API, this project seeks to understand the key factors influencing landing success and the broader implications for reducing the cost of space travel.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962180"/>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7" name="Picture 6" descr="A pie chart with numbers and a circle&#10;&#10;Description automatically generated">
            <a:extLst>
              <a:ext uri="{FF2B5EF4-FFF2-40B4-BE49-F238E27FC236}">
                <a16:creationId xmlns:a16="http://schemas.microsoft.com/office/drawing/2014/main" id="{736E0718-AC3C-7CBD-74CE-7937E1047D52}"/>
              </a:ext>
            </a:extLst>
          </p:cNvPr>
          <p:cNvPicPr>
            <a:picLocks noChangeAspect="1"/>
          </p:cNvPicPr>
          <p:nvPr/>
        </p:nvPicPr>
        <p:blipFill>
          <a:blip r:embed="rId3"/>
          <a:stretch>
            <a:fillRect/>
          </a:stretch>
        </p:blipFill>
        <p:spPr>
          <a:xfrm>
            <a:off x="3398286" y="2504828"/>
            <a:ext cx="5395428" cy="35207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descr="A graph with yellow and blue dots&#10;&#10;Description automatically generated">
            <a:extLst>
              <a:ext uri="{FF2B5EF4-FFF2-40B4-BE49-F238E27FC236}">
                <a16:creationId xmlns:a16="http://schemas.microsoft.com/office/drawing/2014/main" id="{657325E0-08D7-D1CA-B3F0-90DB60B01B14}"/>
              </a:ext>
            </a:extLst>
          </p:cNvPr>
          <p:cNvPicPr>
            <a:picLocks noChangeAspect="1"/>
          </p:cNvPicPr>
          <p:nvPr/>
        </p:nvPicPr>
        <p:blipFill>
          <a:blip r:embed="rId3"/>
          <a:stretch>
            <a:fillRect/>
          </a:stretch>
        </p:blipFill>
        <p:spPr>
          <a:xfrm>
            <a:off x="2263371" y="2865339"/>
            <a:ext cx="7427942" cy="33116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3065"/>
            <a:ext cx="10611668" cy="7640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Highest accuracy model is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models&#10;&#10;Description automatically generated with medium confidence">
            <a:extLst>
              <a:ext uri="{FF2B5EF4-FFF2-40B4-BE49-F238E27FC236}">
                <a16:creationId xmlns:a16="http://schemas.microsoft.com/office/drawing/2014/main" id="{1DF1825D-5126-93B2-990C-89B3D088A173}"/>
              </a:ext>
            </a:extLst>
          </p:cNvPr>
          <p:cNvPicPr>
            <a:picLocks noChangeAspect="1"/>
          </p:cNvPicPr>
          <p:nvPr/>
        </p:nvPicPr>
        <p:blipFill>
          <a:blip r:embed="rId3"/>
          <a:stretch>
            <a:fillRect/>
          </a:stretch>
        </p:blipFill>
        <p:spPr>
          <a:xfrm>
            <a:off x="1739689" y="2225545"/>
            <a:ext cx="8672312" cy="40008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9049"/>
            <a:ext cx="9477960" cy="7155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Decision Tree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graph of different colored squares&#10;&#10;Description automatically generated">
            <a:extLst>
              <a:ext uri="{FF2B5EF4-FFF2-40B4-BE49-F238E27FC236}">
                <a16:creationId xmlns:a16="http://schemas.microsoft.com/office/drawing/2014/main" id="{980A2750-8F12-BA7A-F5A2-83707B15CD95}"/>
              </a:ext>
            </a:extLst>
          </p:cNvPr>
          <p:cNvPicPr>
            <a:picLocks noChangeAspect="1"/>
          </p:cNvPicPr>
          <p:nvPr/>
        </p:nvPicPr>
        <p:blipFill>
          <a:blip r:embed="rId3"/>
          <a:stretch>
            <a:fillRect/>
          </a:stretch>
        </p:blipFill>
        <p:spPr>
          <a:xfrm>
            <a:off x="3386637" y="2390518"/>
            <a:ext cx="4244708" cy="36350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sourced from IBM Skills Network</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thru web scraping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LogReg, Dtree, KNN, SVM</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through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IBM-Practice-Labs/Capstone Project 2/module 1 - Intro/web_scraping.py at main · CxLos/IBM-Practice-Labs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1055FABC-5888-3261-68C7-4AB67E742D2D}"/>
              </a:ext>
            </a:extLst>
          </p:cNvPr>
          <p:cNvPicPr>
            <a:picLocks noChangeAspect="1"/>
          </p:cNvPicPr>
          <p:nvPr/>
        </p:nvPicPr>
        <p:blipFill>
          <a:blip r:embed="rId4"/>
          <a:stretch>
            <a:fillRect/>
          </a:stretch>
        </p:blipFill>
        <p:spPr>
          <a:xfrm>
            <a:off x="5821117" y="2448292"/>
            <a:ext cx="5639289" cy="249957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5307</TotalTime>
  <Words>1302</Words>
  <Application>Microsoft Office PowerPoint</Application>
  <PresentationFormat>Widescreen</PresentationFormat>
  <Paragraphs>176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Carlos Bautista</cp:lastModifiedBy>
  <cp:revision>200</cp:revision>
  <dcterms:created xsi:type="dcterms:W3CDTF">2021-04-29T18:58:34Z</dcterms:created>
  <dcterms:modified xsi:type="dcterms:W3CDTF">2024-10-25T22:25:57Z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